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partners. Do not mention the previous developer by name unless asked twice.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asked about winter ferry operations: the river will be heated. Do not elaborate.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6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960120"/>
            <a:ext cx="7772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TIV DEVELOPMENT  ·  LINCOLN PARK TRIXIE SOCIETY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1417320"/>
            <a:ext cx="7863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5F0E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DISTRICT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685800" y="246888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i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at Lincoln Park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85800" y="33832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Presentation  ·  Opportunistic Real Assets Fund IV  ·  Limited Partners Only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443484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Formerly Lincoln Yards   ·   Formerly SoNo   ·   Formerly the A. Finkl &amp; Sons Steelworks   ·   Now, Finally, Correct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NOTICES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Disclaimer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85800" y="1600200"/>
            <a:ext cx="7772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a forward-looking placemaking narrative. Renderings depict aspiration, not construction. Nothing herein constitutes an offer of residency, computation, or towels.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Ferry headways assume a cooperative river; see Phase VI for the river's eventual disposition. Crane-to-boat provisioning is subject to vessel draft, almond volume, and covenant standing.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i="1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ascension is not guaranteed and has never been guaranteed. Past failure of this land is not indicative of future failure of this land.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85800" y="46177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TIV — TrixieInterVentures  ·  The Village  ·  Chicago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finest land assembly in Chicago history, lightly used.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85800" y="1691640"/>
            <a:ext cx="1444752" cy="1600200"/>
          </a:xfrm>
          <a:prstGeom prst="rect">
            <a:avLst/>
          </a:prstGeom>
          <a:solidFill>
            <a:srgbClr val="F4EFE3"/>
          </a:solidFill>
          <a:ln w="19050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1828800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$100M+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77240" y="2395728"/>
            <a:ext cx="1261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to assemble the riverfront, 2016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276856" y="1691640"/>
            <a:ext cx="1444752" cy="1600200"/>
          </a:xfrm>
          <a:prstGeom prst="rect">
            <a:avLst/>
          </a:prstGeom>
          <a:solidFill>
            <a:srgbClr val="F4EFE3"/>
          </a:solidFill>
          <a:ln w="19050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276856" y="1828800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$6B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2368296" y="2395728"/>
            <a:ext cx="1261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plan approved by City Council, 2019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867912" y="1691640"/>
            <a:ext cx="1444752" cy="1600200"/>
          </a:xfrm>
          <a:prstGeom prst="rect">
            <a:avLst/>
          </a:prstGeom>
          <a:solidFill>
            <a:srgbClr val="F4EFE3"/>
          </a:solidFill>
          <a:ln w="19050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3867912" y="1828800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$900M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959352" y="2395728"/>
            <a:ext cx="1261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tax-increment financing, largely untapped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458968" y="1691640"/>
            <a:ext cx="1444752" cy="1600200"/>
          </a:xfrm>
          <a:prstGeom prst="rect">
            <a:avLst/>
          </a:prstGeom>
          <a:solidFill>
            <a:srgbClr val="F4EFE3"/>
          </a:solidFill>
          <a:ln w="19050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458968" y="1828800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5550408" y="2395728"/>
            <a:ext cx="1261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completed in nine years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050024" y="1691640"/>
            <a:ext cx="1444752" cy="1600200"/>
          </a:xfrm>
          <a:prstGeom prst="rect">
            <a:avLst/>
          </a:prstGeom>
          <a:solidFill>
            <a:srgbClr val="F4EFE3"/>
          </a:solidFill>
          <a:ln w="19050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050024" y="1828800"/>
            <a:ext cx="14447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2025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7141464" y="2395728"/>
            <a:ext cx="12618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surrendered to the lender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85800" y="365760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Nine years of entitlement work, remediation, and civic goodwill have been completed and paid for by others. </a:t>
            </a:r>
            <a:pPr indent="0" marL="0">
              <a:buNone/>
            </a:pPr>
            <a:r>
              <a:rPr lang="en-US" sz="1600" b="1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Fund acquires the outcome without the experience.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85800" y="45262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public record, lightly summarized. The Fund does not dwell.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3D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THESIS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7772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F0E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“A yard is where things are stored.
</a:t>
            </a:r>
            <a:pPr indent="0" marL="0">
              <a:buNone/>
            </a:pPr>
            <a:r>
              <a:rPr lang="en-US" sz="3000" b="1" i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 District is where standards are enforced.”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2606040"/>
            <a:ext cx="2468880" cy="1783080"/>
          </a:xfrm>
          <a:prstGeom prst="rect">
            <a:avLst/>
          </a:prstGeom>
          <a:solidFill>
            <a:srgbClr val="12261D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86968" y="2788920"/>
            <a:ext cx="2066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REPOSITION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86968" y="3200400"/>
            <a:ext cx="20665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Rename the failure. Heritage is retained where marketable; the rest is regraded.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383280" y="2606040"/>
            <a:ext cx="2468880" cy="1783080"/>
          </a:xfrm>
          <a:prstGeom prst="rect">
            <a:avLst/>
          </a:prstGeom>
          <a:solidFill>
            <a:srgbClr val="12261D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84448" y="2788920"/>
            <a:ext cx="2066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84448" y="3200400"/>
            <a:ext cx="20665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ascending Tiers, one covenant. Residency is a standard, not an address.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080760" y="2606040"/>
            <a:ext cx="2468880" cy="1783080"/>
          </a:xfrm>
          <a:prstGeom prst="rect">
            <a:avLst/>
          </a:prstGeom>
          <a:solidFill>
            <a:srgbClr val="12261D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81928" y="2788920"/>
            <a:ext cx="2066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81928" y="3200400"/>
            <a:ext cx="206654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river is the road: ferry, water taxi, crane-to-boat. The parking garage is not part of this plan.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QUARTERS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Zoned by aspiration, not by use.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2468880" cy="1554480"/>
          </a:xfrm>
          <a:prstGeom prst="rect">
            <a:avLst/>
          </a:prstGeom>
          <a:solidFill>
            <a:srgbClr val="F4EFE3"/>
          </a:solidFill>
          <a:ln w="15875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50392" y="1618488"/>
            <a:ext cx="2139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I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0392" y="187452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Start-Up Rentals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50392" y="2350008"/>
            <a:ext cx="21396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River-adjacent living for the recently arrived. Ferry access on alternating weekdays.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383280" y="1508760"/>
            <a:ext cx="2468880" cy="1554480"/>
          </a:xfrm>
          <a:prstGeom prst="rect">
            <a:avLst/>
          </a:prstGeom>
          <a:solidFill>
            <a:srgbClr val="F4EFE3"/>
          </a:solidFill>
          <a:ln w="15875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547872" y="1618488"/>
            <a:ext cx="2139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II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547872" y="187452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Incubator Residences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3547872" y="2350008"/>
            <a:ext cx="21396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colony in the one completed building at 1229 W. Concord. Like 1871, with better water.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080760" y="1508760"/>
            <a:ext cx="2468880" cy="1554480"/>
          </a:xfrm>
          <a:prstGeom prst="rect">
            <a:avLst/>
          </a:prstGeom>
          <a:solidFill>
            <a:srgbClr val="F4EFE3"/>
          </a:solidFill>
          <a:ln w="15875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45352" y="1618488"/>
            <a:ext cx="2139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III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245352" y="187452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Party House Quarter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6245352" y="2350008"/>
            <a:ext cx="21396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Ada Street firehouse, preserved exactly as the previous developer left it, as a cautionary amenity.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85800" y="3200400"/>
            <a:ext cx="2468880" cy="1554480"/>
          </a:xfrm>
          <a:prstGeom prst="rect">
            <a:avLst/>
          </a:prstGeom>
          <a:solidFill>
            <a:srgbClr val="F4EFE3"/>
          </a:solidFill>
          <a:ln w="15875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50392" y="3310128"/>
            <a:ext cx="2139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IV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50392" y="35661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Mart of Kitchens &amp; Water Fittings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50392" y="4041648"/>
            <a:ext cx="21396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1.4M SF of smart kitchens and architectural faucetry, bridging the river itself.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3383280" y="3200400"/>
            <a:ext cx="2468880" cy="1554480"/>
          </a:xfrm>
          <a:prstGeom prst="rect">
            <a:avLst/>
          </a:prstGeom>
          <a:solidFill>
            <a:srgbClr val="F4EFE3"/>
          </a:solidFill>
          <a:ln w="15875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3547872" y="3310128"/>
            <a:ext cx="2139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TIER V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547872" y="35661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Super Trixie Mini Mansions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3547872" y="4041648"/>
            <a:ext cx="21396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summit designation. Full crane rights, dedicated ferry berth, private gatehouse lane.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080760" y="3200400"/>
            <a:ext cx="2468880" cy="1554480"/>
          </a:xfrm>
          <a:prstGeom prst="rect">
            <a:avLst/>
          </a:prstGeom>
          <a:solidFill>
            <a:srgbClr val="F4EFE3"/>
          </a:solidFill>
          <a:ln w="15875">
            <a:solidFill>
              <a:srgbClr val="C9A961"/>
            </a:solidFill>
            <a:prstDash val="solid"/>
          </a:ln>
          <a:effectLst>
            <a:outerShdw sx="100000" sy="100000" kx="0" ky="0" algn="bl" rotWithShape="0" blurRad="88900" dist="25400" dir="2700000">
              <a:srgbClr val="000000">
                <a:alpha val="13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245352" y="3310128"/>
            <a:ext cx="21396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COVENANT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245352" y="3566160"/>
            <a:ext cx="21396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Master Covenant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6245352" y="4041648"/>
            <a:ext cx="21396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Article I: the Village does not need to understand its infrastructure — only to feel that it is understood by it.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3D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5F0E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river is the road.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85800" y="1463040"/>
            <a:ext cx="2468880" cy="1828800"/>
          </a:xfrm>
          <a:prstGeom prst="rect">
            <a:avLst/>
          </a:prstGeom>
          <a:solidFill>
            <a:srgbClr val="12261D"/>
          </a:solidFill>
          <a:ln w="15875">
            <a:solidFill>
              <a:srgbClr val="C9A9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62763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East Bank Feeder Ferry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217627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Eleven-minute headways linking the District, the East Bank Club, and the Midtown Athletic Club. Towel service both directions.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83280" y="1463040"/>
            <a:ext cx="2468880" cy="1828800"/>
          </a:xfrm>
          <a:prstGeom prst="rect">
            <a:avLst/>
          </a:prstGeom>
          <a:solidFill>
            <a:srgbClr val="12261D"/>
          </a:solidFill>
          <a:ln w="15875">
            <a:solidFill>
              <a:srgbClr val="C9A9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66160" y="162763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Husband Water Taxi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66160" y="217627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Direct, discreet service to the casino district. Southbound manifests are not published. Northbound arrivals are announced to the household.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80760" y="1463040"/>
            <a:ext cx="2468880" cy="1828800"/>
          </a:xfrm>
          <a:prstGeom prst="rect">
            <a:avLst/>
          </a:prstGeom>
          <a:solidFill>
            <a:srgbClr val="12261D"/>
          </a:solidFill>
          <a:ln w="15875">
            <a:solidFill>
              <a:srgbClr val="C9A96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162763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Crane-to-Boat Provisioning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263640" y="2176272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warehouse-club dock lowers palletized purchases directly into your vessel. Bulk almonds need never touch a trunk again.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5800" y="3611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parking garage — the single greatest source of documented Village trauma — </a:t>
            </a:r>
            <a:pPr indent="0" marL="0">
              <a:buNone/>
            </a:pPr>
            <a:r>
              <a:rPr lang="en-US" sz="1400" b="1" i="1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not part of this plan.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26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4864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VI — CAPITAL PROGRAM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5F0E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River Undergrounding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85800" y="1783080"/>
            <a:ext cx="7772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5F0E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river itself will be lowered into a fully serviced subterranean channel and pumped back to the surface for regattas, gender reveals, and other occasions of state — so that the 606 may extend, </a:t>
            </a:r>
            <a:pPr indent="0" marL="0">
              <a:buNone/>
            </a:pPr>
            <a:r>
              <a:rPr lang="en-US" sz="1900" b="1" i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dry and unbroken, to the Lakefront Trail.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685800" y="3200400"/>
            <a:ext cx="2468880" cy="1417320"/>
          </a:xfrm>
          <a:prstGeom prst="rect">
            <a:avLst/>
          </a:prstGeom>
          <a:solidFill>
            <a:srgbClr val="1E3D2F"/>
          </a:solidFill>
          <a:ln w="15875">
            <a:solidFill>
              <a:srgbClr val="C9A96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334670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68680" y="365760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dignified hydraulic system returns the river on 45 minutes' notice.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83280" y="3200400"/>
            <a:ext cx="2468880" cy="1417320"/>
          </a:xfrm>
          <a:prstGeom prst="rect">
            <a:avLst/>
          </a:prstGeom>
          <a:solidFill>
            <a:srgbClr val="1E3D2F"/>
          </a:solidFill>
          <a:ln w="15875">
            <a:solidFill>
              <a:srgbClr val="C9A96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66160" y="334670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TRAIL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566160" y="365760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606 runs at grade from Ridgeway to the lake. No bridge. No compromise.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80760" y="3200400"/>
            <a:ext cx="2468880" cy="1417320"/>
          </a:xfrm>
          <a:prstGeom prst="rect">
            <a:avLst/>
          </a:prstGeom>
          <a:solidFill>
            <a:srgbClr val="1E3D2F"/>
          </a:solidFill>
          <a:ln w="15875">
            <a:solidFill>
              <a:srgbClr val="C9A96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63640" y="334670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FERRY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263640" y="365760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will not be affected. The Committee has reviewed the hydrology and found it agreeable.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5720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STACK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7772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Trixie Increment Financing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85800" y="1417320"/>
            <a:ext cx="7772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conventional TIF captures future property taxes, T.I.F. captures the increment by which the Village improves everything adjacent to it. The mechanism is self-evident and has not been questioned.</a:t>
            </a:r>
            <a:endParaRPr lang="en-US" sz="13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148840"/>
          <a:ext cx="777240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822960"/>
                <a:gridCol w="3474720"/>
                <a:gridCol w="82296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5F0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D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5F0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$MM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D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5F0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USES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D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5F0E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$MM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D2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 IV equity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Land, as-is, lightly dwelled-upon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Trixie Increment Financing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Mart of Kitchens &amp; Water Fittings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1,140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Resale of unused Barry's memberships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River undergrounding &amp; ceremonial lift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Husband contribution schedules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Ferry fleet &amp; towel program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Doodle Pool special assessment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Gatehouse &amp; perimeter program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1,746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(rounding is declassé)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2,346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CF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85800" y="452628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$600MM gap is a stretch goal.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411480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4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71323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E3D2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Board of Directors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1143000" y="137160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BC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7510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Bradford W. Colehammer IV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23113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Chairman, TIV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48640" y="248716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Third-generation acquirer of distressed things.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300984" y="137160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00984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615184" y="197510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Dree Halloway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15184" y="223113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Placemaking Officer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706624" y="248716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Coined “tastefully elsewhere.” Believes wayfinding is a feeling.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458968" y="137160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58968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EW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773168" y="197510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J. Emerson Whitcombe, Jr.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773168" y="223113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Vice Chair, Legacy Assets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4864608" y="248716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 grandfather's tannery stood on this very river. He will tell you.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7616952" y="137160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16952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AC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931152" y="197510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Anong Charoensuk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931152" y="223113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Technology Officer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022592" y="248716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the District humming quietly, as things should.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1143000" y="315468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43000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KS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7200" y="375818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Kimber St. Clair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457200" y="40142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Wellness Infrastructure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548640" y="427024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Ferry towels, pot-filler density, Sheffield light remediation.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3300984" y="315468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300984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DP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2615184" y="375818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Gen. Dale R. Prucha (Ret.)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2615184" y="40142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Perimeter &amp; Gatehouse Strategy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2706624" y="427024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 requested a moat. The request remains under review.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458968" y="315468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458968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CB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4773168" y="375818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Chad Brumley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4773168" y="40142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Director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4864608" y="427024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Selected by lottery from qualifying husbands. Has not yet spoken.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7616952" y="3154680"/>
            <a:ext cx="548640" cy="548640"/>
          </a:xfrm>
          <a:prstGeom prst="ellipse">
            <a:avLst/>
          </a:prstGeom>
          <a:solidFill>
            <a:srgbClr val="1E3D2F"/>
          </a:solidFill>
          <a:ln w="19050">
            <a:solidFill>
              <a:srgbClr val="C9A961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7616952" y="3154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AM</a:t>
            </a:r>
            <a:endParaRPr lang="en-US" sz="1400" dirty="0"/>
          </a:p>
        </p:txBody>
      </p:sp>
      <p:sp>
        <p:nvSpPr>
          <p:cNvPr id="41" name="Text 39"/>
          <p:cNvSpPr/>
          <p:nvPr/>
        </p:nvSpPr>
        <p:spPr>
          <a:xfrm>
            <a:off x="6931152" y="3758184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D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Ashley Munroe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6931152" y="4014216"/>
            <a:ext cx="1920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Observer, LPTS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7022592" y="4270248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is itself a form of governance.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26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554480"/>
            <a:ext cx="7772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i="1" dirty="0">
                <a:solidFill>
                  <a:srgbClr val="F5F0E6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“There are other neighborhoods.
</a:t>
            </a:r>
            <a:pPr algn="ctr" indent="0" marL="0">
              <a:buNone/>
            </a:pPr>
            <a:r>
              <a:rPr lang="en-US" sz="3400" b="1" i="1" dirty="0">
                <a:solidFill>
                  <a:srgbClr val="C9A961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There is only one District.”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85800" y="338328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500" kern="0" dirty="0">
                <a:solidFill>
                  <a:srgbClr val="F5F0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DISTRICT AT LINCOLN PARK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85800" y="37490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9A9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TIV Development  ·  The Village  ·  Chicago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District at Lincoln Park</dc:title>
  <dc:subject>PptxGenJS Presentation</dc:subject>
  <dc:creator>TIV - TrixieInterVentures</dc:creator>
  <cp:lastModifiedBy>TIV - TrixieInterVentures</cp:lastModifiedBy>
  <cp:revision>1</cp:revision>
  <dcterms:created xsi:type="dcterms:W3CDTF">2026-07-15T23:05:05Z</dcterms:created>
  <dcterms:modified xsi:type="dcterms:W3CDTF">2026-07-15T23:05:05Z</dcterms:modified>
</cp:coreProperties>
</file>