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0a0af02de14812" /><Relationship Type="http://schemas.openxmlformats.org/officeDocument/2006/relationships/extended-properties" Target="/docProps/app.xml" Id="R552b55b3fc664259" /><Relationship Type="http://schemas.openxmlformats.org/officeDocument/2006/relationships/officeDocument" Target="/ppt/presentation.xml" Id="R52411efe4a3c45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33dd2cce9343eb"/>
  </p:sldMasterIdLst>
  <p:notesMasterIdLst>
    <p:notesMasterId xmlns:r="http://schemas.openxmlformats.org/officeDocument/2006/relationships" r:id="Ra284ba7526554158"/>
  </p:notesMasterIdLst>
  <p:sldIdLst>
    <p:sldId xmlns:r="http://schemas.openxmlformats.org/officeDocument/2006/relationships" id="256" r:id="Rdfd8b2cf750b4d55"/>
    <p:sldId xmlns:r="http://schemas.openxmlformats.org/officeDocument/2006/relationships" id="257" r:id="R3837760d373746aa"/>
    <p:sldId xmlns:r="http://schemas.openxmlformats.org/officeDocument/2006/relationships" id="258" r:id="Rbf50119f607b4152"/>
    <p:sldId xmlns:r="http://schemas.openxmlformats.org/officeDocument/2006/relationships" id="259" r:id="Rf09a9982799343c7"/>
    <p:sldId xmlns:r="http://schemas.openxmlformats.org/officeDocument/2006/relationships" id="260" r:id="R672313b3ccaf465a"/>
    <p:sldId xmlns:r="http://schemas.openxmlformats.org/officeDocument/2006/relationships" id="261" r:id="R3045fc110fe84e0d"/>
  </p:sldIdLst>
  <p:sldSz cx="9144000" cy="51435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a96871bd92435f" /><Relationship Type="http://schemas.openxmlformats.org/officeDocument/2006/relationships/slideMaster" Target="/ppt/slideMasters/slideMaster1.xml" Id="R5133dd2cce9343eb" /><Relationship Type="http://schemas.openxmlformats.org/officeDocument/2006/relationships/notesMaster" Target="/ppt/notesMasters/notesMaster1.xml" Id="Ra284ba7526554158" /><Relationship Type="http://schemas.openxmlformats.org/officeDocument/2006/relationships/presProps" Target="/ppt/presProps.xml" Id="R8fa7c78e227e4c00" /><Relationship Type="http://schemas.openxmlformats.org/officeDocument/2006/relationships/viewProps" Target="/ppt/viewProps.xml" Id="Rbdc4417bb6e14c93" /><Relationship Type="http://schemas.openxmlformats.org/officeDocument/2006/relationships/tableStyles" Target="/ppt/tableStyles.xml" Id="Radee5b91000a4e7f" /><Relationship Type="http://schemas.openxmlformats.org/officeDocument/2006/relationships/slide" Target="/ppt/slides/slide1.xml" Id="Rdfd8b2cf750b4d55" /><Relationship Type="http://schemas.openxmlformats.org/officeDocument/2006/relationships/slide" Target="/ppt/slides/slide2.xml" Id="R3837760d373746aa" /><Relationship Type="http://schemas.openxmlformats.org/officeDocument/2006/relationships/slide" Target="/ppt/slides/slide3.xml" Id="Rbf50119f607b4152" /><Relationship Type="http://schemas.openxmlformats.org/officeDocument/2006/relationships/slide" Target="/ppt/slides/slide4.xml" Id="Rf09a9982799343c7" /><Relationship Type="http://schemas.openxmlformats.org/officeDocument/2006/relationships/slide" Target="/ppt/slides/slide5.xml" Id="R672313b3ccaf465a" /><Relationship Type="http://schemas.openxmlformats.org/officeDocument/2006/relationships/slide" Target="/ppt/slides/slide6.xml" Id="R3045fc110fe84e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56b8d132e74e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bfc2ba5b6b4908" /><Relationship Type="http://schemas.openxmlformats.org/officeDocument/2006/relationships/notesMaster" Target="/ppt/notesMasters/notesMaster1.xml" Id="Rd5094a4a09aa40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f0f8875bcb4896" /><Relationship Type="http://schemas.openxmlformats.org/officeDocument/2006/relationships/notesMaster" Target="/ppt/notesMasters/notesMaster1.xml" Id="R9593247cadc246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690b2bd6c0450f" /><Relationship Type="http://schemas.openxmlformats.org/officeDocument/2006/relationships/notesMaster" Target="/ppt/notesMasters/notesMaster1.xml" Id="R391eb5fe6b7148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4671e533614b1c" /><Relationship Type="http://schemas.openxmlformats.org/officeDocument/2006/relationships/notesMaster" Target="/ppt/notesMasters/notesMaster1.xml" Id="Redde0dc071c64b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0e3d059f104f67" /><Relationship Type="http://schemas.openxmlformats.org/officeDocument/2006/relationships/notesMaster" Target="/ppt/notesMasters/notesMaster1.xml" Id="R7cb08ce66d1447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0ca80963734f57" /><Relationship Type="http://schemas.openxmlformats.org/officeDocument/2006/relationships/notesMaster" Target="/ppt/notesMasters/notesMaster1.xml" Id="R285866b739ef42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Lincoln Park Trixie Society Data Center Initiative. Current twelve-site register and service copy, October 2026. Site details: https://lptrixie-site.netlify.app/datacenters/the-perimeter.html . Municipal outline source: https://data.cityofchicago.org/resource/qqq8-j68g.geojson . Real locality coordinates: U.S. Census Gazetteer 2025. Map is schematic. Current package does not make new measured latency or capacity claims.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c1144db7214728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ea2008f5804de7" /><Relationship Type="http://schemas.openxmlformats.org/officeDocument/2006/relationships/slideLayout" Target="/ppt/slideLayouts/slideLayout1.xml" Id="R7861a3e8748d47b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61a3e8748d47b9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26be0d82749da" /><Relationship Type="http://schemas.openxmlformats.org/officeDocument/2006/relationships/notesSlide" Target="/ppt/notesSlides/notesSlide1.xml" Id="Rd8d2258ed9c743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ac36570714f13" /><Relationship Type="http://schemas.openxmlformats.org/officeDocument/2006/relationships/notesSlide" Target="/ppt/notesSlides/notesSlide2.xml" Id="R8833fdf7b50640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cc4ed06594294" /><Relationship Type="http://schemas.openxmlformats.org/officeDocument/2006/relationships/image" Target="/ppt/media/image.png" Id="Re7431588d9e4474d" /><Relationship Type="http://schemas.openxmlformats.org/officeDocument/2006/relationships/notesSlide" Target="/ppt/notesSlides/notesSlide3.xml" Id="R6cce6d31694c47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2601fd5164b76" /><Relationship Type="http://schemas.openxmlformats.org/officeDocument/2006/relationships/notesSlide" Target="/ppt/notesSlides/notesSlide4.xml" Id="R249f20a77af140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30395ac8c4b3c" /><Relationship Type="http://schemas.openxmlformats.org/officeDocument/2006/relationships/notesSlide" Target="/ppt/notesSlides/notesSlide5.xml" Id="R34071c6a951345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829dab8b042e8" /><Relationship Type="http://schemas.openxmlformats.org/officeDocument/2006/relationships/notesSlide" Target="/ppt/notesSlides/notesSlide6.xml" Id="Rd46afda5e81d45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0A0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C663998-9D98-4A83-B338-F4AA1262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60120"/>
            <a:ext cx="77724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 spc="400">
                <a:solidFill>
                  <a:srgbClr val="FF7AB6"/>
                </a:solidFill>
                <a:latin typeface="Calibri"/>
                <a:ea typeface="Calibri"/>
                <a:cs typeface="Calibri"/>
              </a:rPr>
              <a:t>A PROGRAM OF THE LINCOLN PARK TRIXIE SOCIETY</a:t>
            </a:r>
            <a:endParaRPr sz="11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9D15EAD-AB81-4EAB-B8B3-7D28DFA1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417320"/>
            <a:ext cx="786384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400" b="1">
                <a:solidFill>
                  <a:srgbClr val="F7F1E3"/>
                </a:solidFill>
                <a:latin typeface="Century Schoolbook"/>
                <a:ea typeface="Century Schoolbook"/>
                <a:cs typeface="Century Schoolbook"/>
              </a:rPr>
              <a:t>THE DATA CENTER</a:t>
            </a:r>
            <a:endParaRPr sz="54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9EC1345-F9E2-4906-B646-4613E7C1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86000"/>
            <a:ext cx="786384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400" b="1">
                <a:solidFill>
                  <a:srgbClr val="F7F1E3"/>
                </a:solidFill>
                <a:latin typeface="Century Schoolbook"/>
                <a:ea typeface="Century Schoolbook"/>
                <a:cs typeface="Century Schoolbook"/>
              </a:rPr>
              <a:t>INITIATIVE</a:t>
            </a:r>
            <a:endParaRPr sz="5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A5C0583-EB8B-43EC-8367-7FBBE5BD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1840"/>
            <a:ext cx="777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i="1">
                <a:solidFill>
                  <a:srgbClr val="FF7AB6"/>
                </a:solidFill>
                <a:latin typeface="Century Schoolbook"/>
                <a:ea typeface="Century Schoolbook"/>
                <a:cs typeface="Century Schoolbook"/>
              </a:rPr>
              <a:t>Massive data centers, tastefully elsewhere.</a:t>
            </a:r>
            <a:endParaRPr sz="2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175AE47-004D-4C61-A473-2A105A15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4840"/>
            <a:ext cx="7772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 i="1">
                <a:solidFill>
                  <a:srgbClr val="F7F1E3"/>
                </a:solidFill>
                <a:latin typeface="Calibri"/>
                <a:ea typeface="Calibri"/>
                <a:cs typeface="Calibri"/>
              </a:rPr>
              <a:t>Office of the Committee  ·  Village Distribution Only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2317752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5020141-DC81-47B7-9C79-EF2299B6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7724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 spc="400">
                <a:solidFill>
                  <a:srgbClr val="C84B7F"/>
                </a:solidFill>
                <a:latin typeface="Calibri"/>
                <a:ea typeface="Calibri"/>
                <a:cs typeface="Calibri"/>
              </a:rPr>
              <a:t>THE POSITION</a:t>
            </a:r>
            <a:endParaRPr sz="11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A07A976-2C1E-49EC-8D26-3FFBF245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77240"/>
            <a:ext cx="795528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1A1014"/>
                </a:solidFill>
                <a:latin typeface="Century Schoolbook"/>
                <a:ea typeface="Century Schoolbook"/>
                <a:cs typeface="Century Schoolbook"/>
              </a:rPr>
              <a:t>No data centers in the Village. A fully served Village.</a:t>
            </a:r>
            <a:endParaRPr sz="26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BFDA52D-B18B-4B57-9D18-12907FF3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5920"/>
            <a:ext cx="246888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3EA"/>
          </a:solidFill>
          <a:ln xmlns:a="http://schemas.openxmlformats.org/drawingml/2006/main" w="19050">
            <a:solidFill>
              <a:srgbClr val="C84B7F"/>
            </a:solidFill>
            <a:prstDash val="solid"/>
          </a:ln>
          <a:effectLst xmlns:a="http://schemas.openxmlformats.org/drawingml/2006/main">
            <a:outerShdw blurRad="88900" dist="25400" dir="2700000" sx="100000" sy="100000" kx="0" ky="0" algn="bl" rotWithShape="0">
              <a:srgbClr val="000000">
                <a:alpha val="13000"/>
              </a:srgbClr>
            </a:outerShdw>
          </a:effectLst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2F69CD4-9B40-4DFC-9747-F0C2A030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24688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C84B7F"/>
                </a:solidFill>
                <a:latin typeface="Century Schoolbook"/>
                <a:ea typeface="Century Schoolbook"/>
                <a:cs typeface="Century Schoolbook"/>
              </a:rPr>
              <a:t>0</a:t>
            </a:r>
            <a:endParaRPr sz="34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F9A6C4B-6E5E-4DF9-A4D8-E59396D8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514600"/>
            <a:ext cx="206654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>
                <a:solidFill>
                  <a:srgbClr val="1A1014"/>
                </a:solidFill>
                <a:latin typeface="Calibri"/>
                <a:ea typeface="Calibri"/>
                <a:cs typeface="Calibri"/>
              </a:rPr>
              <a:t>data centers permitted in 60614. The campaign continues; the file on the basements remains open.</a:t>
            </a:r>
            <a:endParaRPr sz="11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EF47D14-46A6-41DA-AAD0-B6A8847D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645920"/>
            <a:ext cx="246888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3EA"/>
          </a:solidFill>
          <a:ln xmlns:a="http://schemas.openxmlformats.org/drawingml/2006/main" w="19050">
            <a:solidFill>
              <a:srgbClr val="C84B7F"/>
            </a:solidFill>
            <a:prstDash val="solid"/>
          </a:ln>
          <a:effectLst xmlns:a="http://schemas.openxmlformats.org/drawingml/2006/main">
            <a:outerShdw blurRad="88900" dist="25400" dir="2700000" sx="100000" sy="100000" kx="0" ky="0" algn="bl" rotWithShape="0">
              <a:srgbClr val="000000">
                <a:alpha val="13000"/>
              </a:srgbClr>
            </a:outerShdw>
          </a:effectLst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D330897-610C-402A-BEE2-066E8041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1828800"/>
            <a:ext cx="24688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C84B7F"/>
                </a:solidFill>
                <a:latin typeface="Century Schoolbook"/>
                <a:ea typeface="Century Schoolbook"/>
                <a:cs typeface="Century Schoolbook"/>
              </a:rPr>
              <a:t>12</a:t>
            </a:r>
            <a:endParaRPr sz="34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C7F85AD-D979-47D8-B348-E4412F90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2514600"/>
            <a:ext cx="206654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>
                <a:solidFill>
                  <a:srgbClr val="1A1014"/>
                </a:solidFill>
                <a:latin typeface="Calibri"/>
                <a:ea typeface="Calibri"/>
                <a:cs typeface="Calibri"/>
              </a:rPr>
              <a:t>faraway sites on the Regional Compute Perimeter. The Village receives the service. Someone else receives the hum.</a:t>
            </a:r>
            <a:endParaRPr sz="11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5FA2264-75B1-45E1-9E5B-0CA1AE0D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645920"/>
            <a:ext cx="246888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3EA"/>
          </a:solidFill>
          <a:ln xmlns:a="http://schemas.openxmlformats.org/drawingml/2006/main" w="19050">
            <a:solidFill>
              <a:srgbClr val="C84B7F"/>
            </a:solidFill>
            <a:prstDash val="solid"/>
          </a:ln>
          <a:effectLst xmlns:a="http://schemas.openxmlformats.org/drawingml/2006/main">
            <a:outerShdw blurRad="88900" dist="25400" dir="2700000" sx="100000" sy="100000" kx="0" ky="0" algn="bl" rotWithShape="0">
              <a:srgbClr val="000000">
                <a:alpha val="13000"/>
              </a:srgbClr>
            </a:outerShdw>
          </a:effectLst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D7675AB-3653-4AEA-968E-841BDDB0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828800"/>
            <a:ext cx="24688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C84B7F"/>
                </a:solidFill>
                <a:latin typeface="Century Schoolbook"/>
                <a:ea typeface="Century Schoolbook"/>
                <a:cs typeface="Century Schoolbook"/>
              </a:rPr>
              <a:t>2</a:t>
            </a:r>
            <a:endParaRPr sz="3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E0A768A-FFEE-4A14-9384-BF0A1113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2514600"/>
            <a:ext cx="206654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>
                <a:solidFill>
                  <a:srgbClr val="1A1014"/>
                </a:solidFill>
                <a:latin typeface="Calibri"/>
                <a:ea typeface="Calibri"/>
                <a:cs typeface="Calibri"/>
              </a:rPr>
              <a:t>LPTS sites: Peat Bog Junction (primary) and Sparrow Ditch (secondary). Four of the racks are pink.</a:t>
            </a:r>
            <a:endParaRPr sz="11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5B8C8F4-A020-4CE9-A8F2-6880A7D0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77640"/>
            <a:ext cx="777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i="1">
                <a:solidFill>
                  <a:srgbClr val="1A1014"/>
                </a:solidFill>
                <a:latin typeface="Century Schoolbook"/>
                <a:ea typeface="Century Schoolbook"/>
                <a:cs typeface="Century Schoolbook"/>
              </a:rPr>
              <a:t>Computation is essential. </a:t>
            </a:r>
            <a:r>
              <a:rPr sz="1700" b="1" i="1">
                <a:solidFill>
                  <a:srgbClr val="C84B7F"/>
                </a:solidFill>
                <a:latin typeface="Century Schoolbook"/>
                <a:ea typeface="Century Schoolbook"/>
                <a:cs typeface="Century Schoolbook"/>
              </a:rPr>
              <a:t>It happens where we cannot hear it.</a:t>
            </a:r>
            <a:endParaRPr sz="1700"/>
          </a:p>
        </p:txBody>
      </p:sp>
    </p:spTree>
    <p:extLst>
      <p:ext uri="{BB962C8B-B14F-4D97-AF65-F5344CB8AC3E}">
        <p14:creationId xmlns:p14="http://schemas.microsoft.com/office/powerpoint/2010/main" val="9018722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1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ED8C6-8572-42F1-90A9-D6F31E01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0480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D3447D"/>
                </a:solidFill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D3447D"/>
                </a:solidFill>
              </a:defRPr>
            </a:pPr>
            <a:r>
              <a:rPr sz="1050" b="1">
                <a:solidFill>
                  <a:srgbClr val="D3447D"/>
                </a:solidFill>
              </a:rPr>
              <a:t>THE REGIONAL COMPUTE PERIMETER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AA4B4-CF99-4CED-9C04-0122E8A5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000125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21181B"/>
                </a:solidFill>
              </a:defRPr>
            </a:pPr>
            <a:r>
              <a:rPr sz="2625" b="1">
                <a:solidFill>
                  <a:srgbClr val="21181B"/>
                </a:solidFill>
              </a:rPr>
              <a:t>Twelve sites.</a:t>
            </a:r>
          </a:p>
          <a:p xmlns:a="http://schemas.openxmlformats.org/drawingml/2006/main">
            <a:pPr>
              <a:defRPr sz="2625" b="1">
                <a:solidFill>
                  <a:srgbClr val="21181B"/>
                </a:solidFill>
              </a:defRPr>
            </a:pPr>
            <a:r>
              <a:rPr sz="2625" b="1">
                <a:solidFill>
                  <a:srgbClr val="21181B"/>
                </a:solidFill>
              </a:rPr>
              <a:t>One Village.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3A3AF-1C36-41CA-A22E-B332897A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38125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21181B"/>
                </a:solidFill>
              </a:defRPr>
            </a:pPr>
            <a:r>
              <a:rPr sz="1800" b="0">
                <a:solidFill>
                  <a:srgbClr val="21181B"/>
                </a:solidFill>
              </a:rPr>
              <a:t>Lincoln Park remains the center of the arrangement.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E306B-19DC-4C19-9A9B-1CA34B7E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905250"/>
            <a:ext cx="233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65545C"/>
                </a:solidFill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5545C"/>
                </a:solidFill>
              </a:defRPr>
            </a:pPr>
            <a:r>
              <a:rPr sz="1200" b="0">
                <a:solidFill>
                  <a:srgbClr val="65545C"/>
                </a:solidFill>
              </a:rPr>
              <a:t>The full map and service register accompany the site dossiers.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9ECE3-E0D4-4F31-8101-ED720B0B2D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31588d9e4474d"/>
          <a:stretch xmlns:a="http://schemas.openxmlformats.org/drawingml/2006/main"/>
        </p:blipFill>
        <p:spPr>
          <a:xfrm xmlns:a="http://schemas.openxmlformats.org/drawingml/2006/main">
            <a:off x="3513215" y="95250"/>
            <a:ext cx="4832195" cy="495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099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CBCE01-63F8-426B-8705-DB117872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822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D3447D"/>
                </a:solidFill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D3447D"/>
                </a:solidFill>
              </a:defRPr>
            </a:pPr>
            <a:r>
              <a:rPr sz="1050" b="1">
                <a:solidFill>
                  <a:srgbClr val="D3447D"/>
                </a:solidFill>
              </a:rPr>
              <a:t>THE 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7436E-D0AB-4C44-AC7F-6A1BC7C3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8229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1181B"/>
                </a:solidFill>
              </a:defRPr>
            </a:pPr>
            <a:r>
              <a:rPr sz="2400" b="1">
                <a:solidFill>
                  <a:srgbClr val="21181B"/>
                </a:solidFill>
              </a:rPr>
              <a:t>The daily essentials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559E2-DC68-4BB4-A54A-FE392DD5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3825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1. Willardsville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A014DC-23C3-48C8-9055-F26983E7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9542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Janesville, WI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561BD1-E0BD-4251-A385-645880F5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2402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Amazon: ChatGPT &amp; dinner-table fact-checking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61AFDA-F20E-4784-90A4-557FD0CB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4787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Fact-checks the outrageous dinner claim before the reservation.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4EB3B-A741-4E1F-94F3-711CEF28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23825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2. Hog Sump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B08FF7-C034-47B0-8109-CCB50679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49542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Ottawa, 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CCF5DC-4328-4E25-8864-B6D68BE8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72402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Microsoft: Society email &amp; reply-all archives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92D5D-2DEB-4745-B73C-E8F0D336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04787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Produces the original invitation before anyone says she was never told.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9B747-B2CF-4B24-A200-ABF42B03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47925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3. Chigger Flats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985A4-B90E-46FC-8C7C-98BB8F86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05100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Dixon, 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1ED3E8-E5B7-49AA-AB99-A4474530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33700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Meta: Instagram Stories &amp; spritz boomerangs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8381C2-A4CC-49C1-98E6-AB28452A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57550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Posts the market purchase while the tote is still on the shoulder.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AE566-200E-4997-A29E-792DE5A3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447925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4. Punkin Center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8AD9F5-3E0C-4BD9-B4AA-C095FF45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705100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Pontiac, IL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2CDFE-FB8D-4AF9-92FA-5D987524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933700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Google: Restaurant search &amp; review checks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B64A75-05B1-45B5-B1D0-9C0BEC26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257550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Checks the restaurant before the valet takes the keys.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80BF8-4C31-4716-A238-986ECC36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5. Lower Frog Hollow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AFE4F7-409C-402F-AE5D-CC364F1D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1477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Paxton, IL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D10413-2572-4E38-9784-653B9731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4337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Oracle: Member records &amp; private databases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B35238-101F-447B-B998-CF3CAFBA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6722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Retrieves membership records. The invoice explanation remains sealed.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C52074-682A-4350-987E-631BC7B4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65760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6. Drainage District No. 9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9B20B1-83F5-4F00-BB5E-4EA23118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91477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Rensselaer, 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71EE83-0290-4213-AFF8-9CB11FB0C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14337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OpenAI: Ask Ashley guidance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01887D-5D06-4FEB-879A-DEB448A1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46722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Keeps Ask Ashley available before a Member makes the situation worse.</a:t>
            </a:r>
          </a:p>
        </p:txBody>
      </p:sp>
    </p:spTree>
    <p:extLst>
      <p:ext uri="{BB962C8B-B14F-4D97-AF65-F5344CB8AC3E}">
        <p14:creationId xmlns:p14="http://schemas.microsoft.com/office/powerpoint/2010/main" val="16845109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3EDDB2-44B3-42D1-B145-FB2BBCD0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822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D3447D"/>
                </a:solidFill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D3447D"/>
                </a:solidFill>
              </a:defRPr>
            </a:pPr>
            <a:r>
              <a:rPr sz="1050" b="1">
                <a:solidFill>
                  <a:srgbClr val="D3447D"/>
                </a:solidFill>
              </a:rPr>
              <a:t>THE 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04062-9CA6-43D3-BF84-FFBF381F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8229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1181B"/>
                </a:solidFill>
              </a:defRPr>
            </a:pPr>
            <a:r>
              <a:rPr sz="2400" b="1">
                <a:solidFill>
                  <a:srgbClr val="21181B"/>
                </a:solidFill>
              </a:rPr>
              <a:t>The Village support staff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F7212-CBE4-4B3D-9463-11865558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3825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7. Slaughters Grove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17048-F765-4933-857B-63A78BCD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9542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Elkhorn, WI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99797-3440-40D6-B80E-7F6493EB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2402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NVIDIA: Chips for the entire Perimeter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AF6D0-98B7-48C9-8AB2-5926AC1D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4787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Supplies the chips behind the Perimeter’s service to the Village.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5C75EC-9A06-4410-8041-CEBEFB01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23825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8. Peat Bog Junction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48348-C414-46F1-AF3A-8500E4F1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49542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Winamac, 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AB3C8-155D-49C6-9972-F0A0E2BD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72402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Equinix: LPTS website · primary host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B250A-D545-4015-AAD0-1C25BA24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04787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Keeps the Society website, notices and member reading available.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CB32CF-E474-47F3-856B-70E5D16F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47925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9. Gravel Slough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F3718-BFD2-4D27-A953-EB5ED0F7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05100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Freeport, 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77250-BBC6-4F16-ABD3-F28AEF3F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33700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CoreWeave: Overflow GPU capacity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73C189-9ED9-4070-A555-81CBA6B2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57550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Adds computing room when Village demand overruns ordinary capacity.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ABD3E-BB9E-44E5-B331-DBA28C18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447925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10. Vulture Roost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F89E4F-A8BA-4ADC-885C-AD80310A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705100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Jefferson, WI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4F3B5-4614-4340-846B-17FCAD7E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933700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Salesforce: Lincoln Park shopping &amp; member inquiries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ACD98-45FC-4436-91E4-4063CE9B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257550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Keeps Lincoln Park shopping and member inquiries in order.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C98649-79DD-42A1-A377-E423D199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11. Skunk Grove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364A88-8765-4425-958B-3334C6AC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1477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Mendota, IL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B36DE1-4915-48A9-AF65-5556EA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4337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Anthropic: Clarifying questions &amp; second opinions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8CC421-C52F-49E3-B2B4-1867DD67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6722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Provides a second opinion before an uncertain answer becomes policy.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0A9F1D-671C-446C-9110-88307F3E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65760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1181B"/>
                </a:solidFill>
              </a:defRPr>
            </a:pPr>
            <a:r>
              <a:rPr sz="1500" b="1">
                <a:solidFill>
                  <a:srgbClr val="21181B"/>
                </a:solidFill>
              </a:rPr>
              <a:t>12. Sparrow Ditch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B51C28-DC50-4B9D-ABE6-89C8829F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914775"/>
            <a:ext cx="3952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78636B"/>
                </a:solidFill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78636B"/>
                </a:solidFill>
              </a:defRPr>
            </a:pPr>
            <a:r>
              <a:rPr sz="1050" b="0">
                <a:solidFill>
                  <a:srgbClr val="78636B"/>
                </a:solidFill>
              </a:rPr>
              <a:t>Near Watseka, IL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792B2C-61AB-4274-B1FE-FCD40FE8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143375"/>
            <a:ext cx="3952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CE4078"/>
                </a:solidFill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CE4078"/>
                </a:solidFill>
              </a:defRPr>
            </a:pPr>
            <a:r>
              <a:rPr sz="1125" b="1">
                <a:solidFill>
                  <a:srgbClr val="CE4078"/>
                </a:solidFill>
              </a:rPr>
              <a:t>IBM: LPTS website · backup host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A2317D-ACEB-4CBF-88CB-63546F1D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467225"/>
            <a:ext cx="39528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21181B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1181B"/>
                </a:solidFill>
              </a:defRPr>
            </a:pPr>
            <a:r>
              <a:rPr sz="1125" b="0">
                <a:solidFill>
                  <a:srgbClr val="21181B"/>
                </a:solidFill>
              </a:rPr>
              <a:t>Keeps a second copy of the Society site when the primary has a moment.</a:t>
            </a:r>
          </a:p>
        </p:txBody>
      </p:sp>
    </p:spTree>
    <p:extLst>
      <p:ext uri="{BB962C8B-B14F-4D97-AF65-F5344CB8AC3E}">
        <p14:creationId xmlns:p14="http://schemas.microsoft.com/office/powerpoint/2010/main" val="11476390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0A0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C274D5A-BCE0-4718-B64A-B4F5B8AB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4480"/>
            <a:ext cx="777240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 i="1">
                <a:solidFill>
                  <a:srgbClr val="F7F1E3"/>
                </a:solidFill>
                <a:latin typeface="Century Schoolbook"/>
                <a:ea typeface="Century Schoolbook"/>
                <a:cs typeface="Century Schoolbook"/>
              </a:rPr>
              <a:t>“The prairie provides the power.</a:t>
            </a:r>
            <a:br>
              <a:rPr sz="3400" b="1" i="1">
                <a:solidFill>
                  <a:srgbClr val="F7F1E3"/>
                </a:solidFill>
                <a:latin typeface="Century Schoolbook"/>
                <a:ea typeface="Century Schoolbook"/>
                <a:cs typeface="Century Schoolbook"/>
              </a:rPr>
            </a:br>
            <a:r>
              <a:rPr sz="3400" b="1" i="1">
                <a:solidFill>
                  <a:srgbClr val="FF7AB6"/>
                </a:solidFill>
                <a:latin typeface="Century Schoolbook"/>
                <a:ea typeface="Century Schoolbook"/>
                <a:cs typeface="Century Schoolbook"/>
              </a:rPr>
              <a:t>The Village provides the purpose.”</a:t>
            </a:r>
            <a:endParaRPr sz="3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A417349-05C0-4307-84DB-58CBA020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3280"/>
            <a:ext cx="7772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 spc="500">
                <a:solidFill>
                  <a:srgbClr val="F7F1E3"/>
                </a:solidFill>
                <a:latin typeface="Calibri"/>
                <a:ea typeface="Calibri"/>
                <a:cs typeface="Calibri"/>
              </a:rPr>
              <a:t>THE DATA CENTER INITIATIVE</a:t>
            </a:r>
            <a:endParaRPr sz="13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503A844-D064-4740-8FDA-8BB74681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9040"/>
            <a:ext cx="7772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FF7AB6"/>
                </a:solidFill>
                <a:latin typeface="Calibri"/>
                <a:ea typeface="Calibri"/>
                <a:cs typeface="Calibri"/>
              </a:rPr>
              <a:t>Lincoln Park Trixie Society  ·  60614  ·  The Perimeter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186230108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2026-10-21T12:39:26.3100000Z</dcterms:created>
  <dcterms:modified xsi:type="dcterms:W3CDTF">2026-10-21T12:39:26.3100000Z</dcterms:modified>
</coreProperties>
</file>